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40" r:id="rId4"/>
    <p:sldId id="308" r:id="rId5"/>
    <p:sldId id="342" r:id="rId6"/>
    <p:sldId id="343" r:id="rId7"/>
    <p:sldId id="344" r:id="rId8"/>
    <p:sldId id="349" r:id="rId9"/>
    <p:sldId id="353" r:id="rId10"/>
    <p:sldId id="348" r:id="rId11"/>
    <p:sldId id="350" r:id="rId12"/>
    <p:sldId id="35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5AAFA-FD03-40EF-B936-32EF96F82B1C}" type="datetimeFigureOut">
              <a:rPr lang="fr-FR" smtClean="0"/>
              <a:t>29/06/2025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B7030-5CC7-47D1-9B1A-E5258E8FB4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1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1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CB17-15C7-8039-9C00-FF75AEFC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63E625-B5D7-3B81-ED49-7E230C6DF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AAF83DA-0690-08C8-CD64-07D696F08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40B261-74A3-26AB-578A-3E76DDB7AB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04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AAF3-720A-4533-3421-E04DF40CC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06F305-E5C0-8E21-358A-F34510F4D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A3AF6CC-FE54-5DCC-BDDA-FF149E34D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268142-081D-A64D-43F9-D4F5377DF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5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15A09-3CE9-4F0C-FD92-A1D25913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D9335F-A74B-2850-E7A4-F7935DDF5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17D7103-E417-A92E-6226-C00499FF5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334B86-1FCB-AED8-F8BF-68332C4B7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7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BDE8-1F83-B35E-7A11-7FE652EF2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7119EE-90D4-9D7A-4069-8331E3127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AC9DF29-0101-A01C-3AB0-7A85330A5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DC0DCA-8BF5-7909-75BB-CB8A94E30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1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2611-A3B3-75D3-22E5-7706C91D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5A9229-28B1-DE3D-7052-6830B2371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5C6806C-B8F8-7D85-A62A-77E11FB09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CE1A8D-60A2-0A65-E3AB-7E75993AE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90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64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A16B-4B3E-0C6E-7885-50AC352D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02FA158-8EC5-75FB-FE43-80745EB33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09BB638-B440-C37D-2775-A720BE5BE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513F42-CF2B-661F-3172-3FC5C0DB3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20E4-0BFF-23AC-EBFD-4B8AECDE9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93AF60-6204-5812-DAA3-8ADF5D242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A57265B-C500-C04E-E051-4FCF12BB0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3822A8-E061-24F7-6A8B-DFA8C23F8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78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00E2-EDEA-538A-F3EE-514F0270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446557-37DE-D931-11FE-2A131C25B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7E01919-871F-BA50-13E0-B055245D8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751BB-A9A1-E014-BD7E-CE55792A2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11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1001-5080-EA0E-0CAA-DCB63A27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FBD15E-3D09-5A59-9B88-1509DDCDB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7CFF84A-FA8A-E101-F0AF-43690D006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1459C9-AFF1-43BB-D7A7-BCAEA9AB0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08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5EA49-98D0-BC76-38F7-BF99FE13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1E7937-2C21-4F58-9B82-6AE805777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BD6FEB7-A6E8-AE35-98A4-0B1CB54BC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FED826-31F4-BD7E-D97D-A41D0364E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B7030-5CC7-47D1-9B1A-E5258E8FB4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71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3D1B-5E51-47D7-AA04-BDFD955A8BFA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CCCA-1F11-42C2-9893-56A582AFFC7B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3F8E-1B29-4964-928F-228CC3464C72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E3AB-1304-41BC-8594-39F2E367C601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6394-4BC2-4A5E-A027-8A0C36A7527C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57AF-E80B-4FAD-9A28-0BEEE5666231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1853-FEA0-4AE6-BD17-42696919773C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4062-0222-4BEB-AF9B-9A8D071404F6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F1-F283-4AC3-A09C-6936B37D08B2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62A0-4BD3-453B-BC5E-41130E70B4B2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17AC-3E43-441F-B8E7-C3AD5370B596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5DBD-23D9-4C4D-8098-496FB7C49F2E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2662-DC43-41DB-A823-FE01724E269B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C72B-7DF9-4412-A99F-016D4E37A5D3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81C0-57AC-444F-98D5-775A78FCDC33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EEE5-9649-4C59-933F-EB3C5FD8933C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1B33-DEBC-4F54-B38A-E29D1BDDF41B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C945BD-4F8C-4BD7-B3F5-CCA622D9D1B5}" type="datetime1">
              <a:rPr lang="en-US" smtClean="0"/>
              <a:t>6/29/2025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49477" y="2780522"/>
            <a:ext cx="3068425" cy="1595535"/>
          </a:xfrm>
        </p:spPr>
        <p:txBody>
          <a:bodyPr>
            <a:noAutofit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								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ASPONA</a:t>
            </a:r>
            <a:br>
              <a:rPr lang="fr-FR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5234" y="3648271"/>
            <a:ext cx="11038114" cy="2519264"/>
          </a:xfrm>
        </p:spPr>
        <p:txBody>
          <a:bodyPr>
            <a:noAutofit/>
          </a:bodyPr>
          <a:lstStyle/>
          <a:p>
            <a:pPr algn="ctr"/>
            <a:r>
              <a:rPr lang="fr-FR" sz="3600" b="1" kern="100" cap="all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démocratie participative, cadre essentiel d’une communication efficace pour la protection de la nature et des océans</a:t>
            </a:r>
            <a:endParaRPr lang="fr-FR" sz="36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>
                <a:solidFill>
                  <a:srgbClr val="00CC00"/>
                </a:solidFill>
              </a:rPr>
              <a:t>Marjorie JOUEN – 23 mai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C96078-4E6A-CAD2-E124-257BD313B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57572"/>
            <a:ext cx="2573903" cy="230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FC4A605-7DE6-D1FE-268E-670339FE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7" y="257571"/>
            <a:ext cx="7273101" cy="27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5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B955E-498B-1E6E-9FFA-5609FC765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C043-8E53-1C0E-9B77-41DA220C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Les lacunes et les conditions de réussite pour une communication efficace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5D55A5-220F-E67D-DA06-3F05BCA6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2" y="1798966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2.1 – Les faiblesses du monde associatif :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Toujours les mêmes participants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Inadéquation des canaux d’information selon les thématiques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Retombées des « journées de sensibilisation » et autres Fêtes de la nature ?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Dérive de comportement vers le lobbying.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Rapport au « temps » compliqué selon les interlocuteurs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B1DDF7-B782-9E8B-B159-295E2420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8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7C933-F915-8402-9995-4F01C7269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F5108-43FF-911A-1947-93522B59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Les lacunes et les conditions de réussite pour une communication efficace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7D03D-0F31-977B-4E51-E812FFDD3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2" y="1798966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2.2 – Des relations avec le monde de la recherche plus intuitives que rationalisées :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Concurrence entre les sources d’information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Risque de lassitude, de dépression ou de « trop plein » pour les destinataires.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Production de connaissances </a:t>
            </a:r>
            <a:r>
              <a:rPr lang="fr-FR" sz="2400" b="1" i="1" dirty="0">
                <a:solidFill>
                  <a:schemeClr val="bg1"/>
                </a:solidFill>
              </a:rPr>
              <a:t>versus </a:t>
            </a:r>
            <a:r>
              <a:rPr lang="fr-FR" sz="2400" b="1" dirty="0">
                <a:solidFill>
                  <a:schemeClr val="bg1"/>
                </a:solidFill>
              </a:rPr>
              <a:t>expérimentation. 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Nécessité d’organiser un réseau d’informations remontantes.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Besoin de décodage / vulgarisation  (par ex, énergie, atténuateur de houle).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3AE2BD-C00C-640A-9526-27C1FED9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3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B994-0913-FD63-B1B8-CA94E6D91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90115-A3A0-595E-59B3-E816E19B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Les lacunes et les conditions de réussite pour une communication efficace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B2017-FFF4-D68F-06B1-72F950DD5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963" y="1611782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2.3 – Attitude et pratiques des décideurs publics (monde administratif et politique) peu enclins à la médiation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Non prise en compte des résultats des consultations publiques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Surabondance de consultations avec des calendriers piégés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Préférence pour le rapport de force au détriment de la négociation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Abus des arguments d’efficacité par les techniciens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7B6712-AE14-46F1-66CC-D819FC65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3DD2F-DB55-AE55-9AEE-3A7F2BCC2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BD206-FF65-F692-367E-9E126E98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96" y="474014"/>
            <a:ext cx="11138594" cy="121311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 INTRODUCTIFS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83A539-5469-6749-401D-ED5D34A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55" y="1957587"/>
            <a:ext cx="11084735" cy="3966693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 monde associatif n’est pas producteur de connaissances scientifiques, même si les approches Pro-Am (Professionnel/Amateur) se développent.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Il se nourrit de ces connaissances car elles ont un rôle-clé pour appuyer ses plaidoyers et lui permettre de convaincre.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Il participe significativement à la diffusion de ces connaissances au grand public, aux décideurs publiques, dans les médias, aux acteurs socio-économiques.</a:t>
            </a:r>
          </a:p>
          <a:p>
            <a:endParaRPr lang="fr-FR" sz="2800" b="1" dirty="0">
              <a:solidFill>
                <a:srgbClr val="92D050"/>
              </a:solidFill>
            </a:endParaRPr>
          </a:p>
          <a:p>
            <a:endParaRPr lang="fr-FR" sz="2200" b="1" dirty="0">
              <a:solidFill>
                <a:srgbClr val="92D05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2641E2-BE5D-B3A0-DBDD-46780D19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1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B210-205C-DAB7-C502-F55558F98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701CF5-ECF0-0160-3873-6B59BEBF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675" y="1164485"/>
            <a:ext cx="10494650" cy="396669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1 - Les nombreuses opportunités de communication offertes par la démocratie participative</a:t>
            </a:r>
          </a:p>
          <a:p>
            <a:endParaRPr lang="fr-FR" sz="3600" b="1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</a:pPr>
            <a:r>
              <a:rPr lang="fr-FR" sz="3600" b="1" dirty="0">
                <a:solidFill>
                  <a:schemeClr val="tx1"/>
                </a:solidFill>
              </a:rPr>
              <a:t>2 – Les lacunes et les conditions de réussite pour une communication efficace</a:t>
            </a:r>
          </a:p>
          <a:p>
            <a:endParaRPr lang="fr-FR" sz="2800" b="1" dirty="0">
              <a:solidFill>
                <a:srgbClr val="92D050"/>
              </a:solidFill>
            </a:endParaRPr>
          </a:p>
          <a:p>
            <a:endParaRPr lang="fr-FR" sz="2200" b="1" dirty="0">
              <a:solidFill>
                <a:srgbClr val="92D05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5F08D3-A618-CE3E-22A5-08C60F2A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Les nombreuses opportunités de communication offertes par la démocratie participative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216" y="1957587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1.1 – Bref rappel historique : Un cadre relativement récent (30 ans) au regard de l’émergence des politiques environnementales (50 ans)</a:t>
            </a:r>
          </a:p>
          <a:p>
            <a:pPr marL="800100" lvl="1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Loi Barnier de 1995</a:t>
            </a:r>
          </a:p>
          <a:p>
            <a:pPr marL="800100" lvl="1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Loi Vaillant de 2002</a:t>
            </a:r>
          </a:p>
          <a:p>
            <a:pPr marL="800100" lvl="1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Convention d’Aarhus de 1998</a:t>
            </a:r>
          </a:p>
          <a:p>
            <a:pPr marL="800100" lvl="1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Article 72-1 de la Constitution</a:t>
            </a:r>
          </a:p>
          <a:p>
            <a:pPr marL="800100" lvl="1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Article 11 du Traité de l’UE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9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DA063-1D94-38E7-27E1-4774A7694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F81E0-B352-CD67-18C5-C89AF26E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Les nombreuses opportunités de communication offertes par la démocratie participative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594E75-341B-30B6-ABAC-E58A1696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216" y="1957587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1.2 - De nombreuses occasions et de multiples enceintes proches du terrain : 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Enquêtes publiques sur les documents d’urbanisme (PLU) et documents stratégiques (SRADDET, DSF), en tant que PPA / agrément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Recours contre des projets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Participation aux commissions départementales (CDNPS, CDPENAF, CODERST, CDAC …)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6406FE-473D-F944-C506-BB55A52E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7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BB716-F5EE-5A61-7688-F6D38FDCF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5471E-91F6-41F9-8FBE-AFEAE667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Les nombreuses opportunités de communication offertes par la démocratie participative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F91519-DA6B-A9E0-2B05-C0C3FDEB3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216" y="1957587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1.2 - De nombreuses occasions et de multiples enceintes proches du terrain : 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Participation aux COPIL de divers plans départementaux, régionaux, intercommunaux/ métropolitains (Plans de protection de l’atmosphère, Plans de gestion des déchets, plans de protection du bruit dans l’environnement, …)</a:t>
            </a:r>
          </a:p>
          <a:p>
            <a:pPr marL="800100" lvl="1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Participation aux instances de gouvernance territoriale : CESER, Agence de bassin, Comité de massif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9736CE-0817-20C9-F3FC-8AF9B902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4ED70-536C-AA9F-1CFA-0D7F15A4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36B8B-7EB4-6856-A359-FB672C35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Les nombreuses opportunités de communication offertes par la démocratie participative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39D53A-0F95-2645-2762-41672F35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2" y="1798966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1.3 – Quelques illustrations : 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La Trame Verte et Bleue dans les documents d’urbanisme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779A8-BD1C-F220-FFAF-89906494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949EBA-89E6-CE5A-9BA4-EAFF3E331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961" y="2900898"/>
            <a:ext cx="3072852" cy="36988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0DE0319-7548-80A6-EF52-F7E01CE3F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090" y="2846200"/>
            <a:ext cx="2987149" cy="36678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C2C626-5B53-D163-6213-36020F6549DC}"/>
              </a:ext>
            </a:extLst>
          </p:cNvPr>
          <p:cNvSpPr txBox="1"/>
          <p:nvPr/>
        </p:nvSpPr>
        <p:spPr>
          <a:xfrm>
            <a:off x="475861" y="3013788"/>
            <a:ext cx="116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Avant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1F7CDE-90F7-3044-698B-35BEE0C0A1A9}"/>
              </a:ext>
            </a:extLst>
          </p:cNvPr>
          <p:cNvSpPr txBox="1"/>
          <p:nvPr/>
        </p:nvSpPr>
        <p:spPr>
          <a:xfrm>
            <a:off x="5649685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256581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9F788-864C-030D-C547-D8CD1618C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334B2-6557-AFAA-E1CA-3A85236C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Les nombreuses opportunités de communication offertes par la démocratie participative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ACC70-FD0C-F530-D5E5-B477D3E70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2" y="1798966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1.3 – Quelques illustrations : 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Le « ZAN » littoral pour les aires protégées méditerranéennes - N2000 :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F6422-691C-732B-E5D3-493D4AE4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6097E9-E8FA-8364-16B3-12974829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52529"/>
            <a:ext cx="5675184" cy="38908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5A6ACC9-1044-4BE6-B671-9F6BDE61F936}"/>
              </a:ext>
            </a:extLst>
          </p:cNvPr>
          <p:cNvSpPr txBox="1"/>
          <p:nvPr/>
        </p:nvSpPr>
        <p:spPr>
          <a:xfrm>
            <a:off x="821095" y="2965240"/>
            <a:ext cx="343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dans le Document stratégique de façade Méditerranée</a:t>
            </a:r>
          </a:p>
        </p:txBody>
      </p:sp>
    </p:spTree>
    <p:extLst>
      <p:ext uri="{BB962C8B-B14F-4D97-AF65-F5344CB8AC3E}">
        <p14:creationId xmlns:p14="http://schemas.microsoft.com/office/powerpoint/2010/main" val="68290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7040-7C35-01C0-0220-8C01A3A84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EA6B3-F72C-4DDC-4DB7-7EB2E692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327161"/>
            <a:ext cx="11622000" cy="1213118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4000" b="1" dirty="0">
                <a:solidFill>
                  <a:schemeClr val="tx1"/>
                </a:solidFill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Les nombreuses opportunités de communication offertes par la démocratie participative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723119-6CFD-BAD1-4BC9-193A28A7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02" y="1798966"/>
            <a:ext cx="11370074" cy="3966693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fr-FR" sz="2400" b="1" u="sng" dirty="0">
                <a:solidFill>
                  <a:schemeClr val="bg1"/>
                </a:solidFill>
              </a:rPr>
              <a:t>1.3 – Quelques illustrations : </a:t>
            </a:r>
            <a:endParaRPr lang="fr-FR" sz="2400" b="1" dirty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La règlementation des mouillages (grands yachts) dans les Alpes Maritimes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La qualité des eaux de baignade (ARS, « la mer commence ici »)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La connaissance sur la biodiversité / les risques (CEREMA et ADEME – GREC Sud)</a:t>
            </a:r>
          </a:p>
          <a:p>
            <a:pPr marL="800100" lvl="1" indent="-342900">
              <a:lnSpc>
                <a:spcPct val="115000"/>
              </a:lnSpc>
              <a:buFontTx/>
              <a:buChar char="-"/>
            </a:pP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561DC6-F41D-BE36-FAC0-80ACBD2D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83452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1914</TotalTime>
  <Words>705</Words>
  <Application>Microsoft Office PowerPoint</Application>
  <PresentationFormat>Grand écran</PresentationFormat>
  <Paragraphs>84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 Black</vt:lpstr>
      <vt:lpstr>Calibri</vt:lpstr>
      <vt:lpstr>Century Gothic</vt:lpstr>
      <vt:lpstr>Wingdings 3</vt:lpstr>
      <vt:lpstr>Secteur</vt:lpstr>
      <vt:lpstr>          ASPONA </vt:lpstr>
      <vt:lpstr>PROPOS INTRODUCTIFS</vt:lpstr>
      <vt:lpstr>Présentation PowerPoint</vt:lpstr>
      <vt:lpstr>  1 - Les nombreuses opportunités de communication offertes par la démocratie participative</vt:lpstr>
      <vt:lpstr>  1 - Les nombreuses opportunités de communication offertes par la démocratie participative</vt:lpstr>
      <vt:lpstr>  1 - Les nombreuses opportunités de communication offertes par la démocratie participative</vt:lpstr>
      <vt:lpstr>  1 - Les nombreuses opportunités de communication offertes par la démocratie participative</vt:lpstr>
      <vt:lpstr>  1 - Les nombreuses opportunités de communication offertes par la démocratie participative</vt:lpstr>
      <vt:lpstr>  1 - Les nombreuses opportunités de communication offertes par la démocratie participative</vt:lpstr>
      <vt:lpstr>  2 - Les lacunes et les conditions de réussite pour une communication efficace</vt:lpstr>
      <vt:lpstr>  2 - Les lacunes et les conditions de réussite pour une communication efficace</vt:lpstr>
      <vt:lpstr>  2 - Les lacunes et les conditions de réussite pour une communication efficace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 de la CARF  Projet d’aménagement et de développement durables (PADD)</dc:title>
  <dc:creator>ASPONA</dc:creator>
  <cp:lastModifiedBy>Marjorie JOUEN</cp:lastModifiedBy>
  <cp:revision>148</cp:revision>
  <dcterms:created xsi:type="dcterms:W3CDTF">2016-09-16T06:56:01Z</dcterms:created>
  <dcterms:modified xsi:type="dcterms:W3CDTF">2025-06-29T10:05:32Z</dcterms:modified>
</cp:coreProperties>
</file>